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17"/>
  </p:notesMasterIdLst>
  <p:sldIdLst>
    <p:sldId id="264" r:id="rId2"/>
    <p:sldId id="265" r:id="rId3"/>
    <p:sldId id="266" r:id="rId4"/>
    <p:sldId id="269" r:id="rId5"/>
    <p:sldId id="256" r:id="rId6"/>
    <p:sldId id="272" r:id="rId7"/>
    <p:sldId id="273" r:id="rId8"/>
    <p:sldId id="279" r:id="rId9"/>
    <p:sldId id="280" r:id="rId10"/>
    <p:sldId id="281" r:id="rId11"/>
    <p:sldId id="282" r:id="rId12"/>
    <p:sldId id="283" r:id="rId13"/>
    <p:sldId id="284" r:id="rId14"/>
    <p:sldId id="278" r:id="rId15"/>
    <p:sldId id="28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EFF"/>
    <a:srgbClr val="0077C0"/>
    <a:srgbClr val="1D2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90A730F-04B0-4341-8482-F08BCADBB2DF}" v="2" dt="2024-12-12T13:23:27.6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65" autoAdjust="0"/>
  </p:normalViewPr>
  <p:slideViewPr>
    <p:cSldViewPr snapToGrid="0" showGuides="1">
      <p:cViewPr varScale="1">
        <p:scale>
          <a:sx n="74" d="100"/>
          <a:sy n="74" d="100"/>
        </p:scale>
        <p:origin x="1013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2" d="100"/>
          <a:sy n="62" d="100"/>
        </p:scale>
        <p:origin x="917" y="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am mahmoud" userId="4eb32e404628ee79" providerId="Windows Live" clId="Web-{AEEE0233-7DAC-B8D1-3A38-B04B7FB20C44}"/>
    <pc:docChg chg="modSld">
      <pc:chgData name="mariam mahmoud" userId="4eb32e404628ee79" providerId="Windows Live" clId="Web-{AEEE0233-7DAC-B8D1-3A38-B04B7FB20C44}" dt="2024-12-11T11:00:30.081" v="27" actId="20577"/>
      <pc:docMkLst>
        <pc:docMk/>
      </pc:docMkLst>
      <pc:sldChg chg="modSp">
        <pc:chgData name="mariam mahmoud" userId="4eb32e404628ee79" providerId="Windows Live" clId="Web-{AEEE0233-7DAC-B8D1-3A38-B04B7FB20C44}" dt="2024-12-11T11:00:30.081" v="27" actId="20577"/>
        <pc:sldMkLst>
          <pc:docMk/>
          <pc:sldMk cId="1941229275" sldId="256"/>
        </pc:sldMkLst>
        <pc:spChg chg="mod">
          <ac:chgData name="mariam mahmoud" userId="4eb32e404628ee79" providerId="Windows Live" clId="Web-{AEEE0233-7DAC-B8D1-3A38-B04B7FB20C44}" dt="2024-12-11T11:00:30.081" v="27" actId="20577"/>
          <ac:spMkLst>
            <pc:docMk/>
            <pc:sldMk cId="1941229275" sldId="256"/>
            <ac:spMk id="11" creationId="{3665AEB2-6198-DCB8-56E0-C03096634B62}"/>
          </ac:spMkLst>
        </pc:spChg>
      </pc:sldChg>
      <pc:sldChg chg="modSp">
        <pc:chgData name="mariam mahmoud" userId="4eb32e404628ee79" providerId="Windows Live" clId="Web-{AEEE0233-7DAC-B8D1-3A38-B04B7FB20C44}" dt="2024-12-11T10:58:31.347" v="1" actId="14100"/>
        <pc:sldMkLst>
          <pc:docMk/>
          <pc:sldMk cId="1089550478" sldId="264"/>
        </pc:sldMkLst>
        <pc:spChg chg="mod">
          <ac:chgData name="mariam mahmoud" userId="4eb32e404628ee79" providerId="Windows Live" clId="Web-{AEEE0233-7DAC-B8D1-3A38-B04B7FB20C44}" dt="2024-12-11T10:58:31.347" v="1" actId="14100"/>
          <ac:spMkLst>
            <pc:docMk/>
            <pc:sldMk cId="1089550478" sldId="264"/>
            <ac:spMk id="18" creationId="{22987EBE-9A14-D049-D17A-1DF6DC181B30}"/>
          </ac:spMkLst>
        </pc:spChg>
      </pc:sldChg>
    </pc:docChg>
  </pc:docChgLst>
  <pc:docChgLst>
    <pc:chgData name="mariam mahmoud" userId="4eb32e404628ee79" providerId="LiveId" clId="{C90A730F-04B0-4341-8482-F08BCADBB2DF}"/>
    <pc:docChg chg="undo custSel modSld">
      <pc:chgData name="mariam mahmoud" userId="4eb32e404628ee79" providerId="LiveId" clId="{C90A730F-04B0-4341-8482-F08BCADBB2DF}" dt="2024-12-12T13:23:58.506" v="1069" actId="20577"/>
      <pc:docMkLst>
        <pc:docMk/>
      </pc:docMkLst>
      <pc:sldChg chg="modSp mod">
        <pc:chgData name="mariam mahmoud" userId="4eb32e404628ee79" providerId="LiveId" clId="{C90A730F-04B0-4341-8482-F08BCADBB2DF}" dt="2024-12-11T11:33:28.378" v="1" actId="1076"/>
        <pc:sldMkLst>
          <pc:docMk/>
          <pc:sldMk cId="4024677161" sldId="266"/>
        </pc:sldMkLst>
        <pc:picChg chg="mod">
          <ac:chgData name="mariam mahmoud" userId="4eb32e404628ee79" providerId="LiveId" clId="{C90A730F-04B0-4341-8482-F08BCADBB2DF}" dt="2024-12-11T11:33:28.378" v="1" actId="1076"/>
          <ac:picMkLst>
            <pc:docMk/>
            <pc:sldMk cId="4024677161" sldId="266"/>
            <ac:picMk id="18" creationId="{0BD5CED8-FB92-002D-79A2-9A9BD30833F5}"/>
          </ac:picMkLst>
        </pc:picChg>
      </pc:sldChg>
      <pc:sldChg chg="modSp mod">
        <pc:chgData name="mariam mahmoud" userId="4eb32e404628ee79" providerId="LiveId" clId="{C90A730F-04B0-4341-8482-F08BCADBB2DF}" dt="2024-12-11T11:33:56.103" v="7" actId="14100"/>
        <pc:sldMkLst>
          <pc:docMk/>
          <pc:sldMk cId="2236067611" sldId="269"/>
        </pc:sldMkLst>
        <pc:picChg chg="mod">
          <ac:chgData name="mariam mahmoud" userId="4eb32e404628ee79" providerId="LiveId" clId="{C90A730F-04B0-4341-8482-F08BCADBB2DF}" dt="2024-12-11T11:33:50.220" v="6" actId="1076"/>
          <ac:picMkLst>
            <pc:docMk/>
            <pc:sldMk cId="2236067611" sldId="269"/>
            <ac:picMk id="17" creationId="{8166C812-6C99-CE33-0996-70118636F1BD}"/>
          </ac:picMkLst>
        </pc:picChg>
        <pc:picChg chg="mod">
          <ac:chgData name="mariam mahmoud" userId="4eb32e404628ee79" providerId="LiveId" clId="{C90A730F-04B0-4341-8482-F08BCADBB2DF}" dt="2024-12-11T11:33:56.103" v="7" actId="14100"/>
          <ac:picMkLst>
            <pc:docMk/>
            <pc:sldMk cId="2236067611" sldId="269"/>
            <ac:picMk id="18" creationId="{20F253FC-7A19-3776-B4D6-36589090B334}"/>
          </ac:picMkLst>
        </pc:picChg>
      </pc:sldChg>
      <pc:sldChg chg="modSp mod">
        <pc:chgData name="mariam mahmoud" userId="4eb32e404628ee79" providerId="LiveId" clId="{C90A730F-04B0-4341-8482-F08BCADBB2DF}" dt="2024-12-11T11:34:00.291" v="8" actId="14100"/>
        <pc:sldMkLst>
          <pc:docMk/>
          <pc:sldMk cId="2973403131" sldId="270"/>
        </pc:sldMkLst>
        <pc:picChg chg="mod">
          <ac:chgData name="mariam mahmoud" userId="4eb32e404628ee79" providerId="LiveId" clId="{C90A730F-04B0-4341-8482-F08BCADBB2DF}" dt="2024-12-11T11:34:00.291" v="8" actId="14100"/>
          <ac:picMkLst>
            <pc:docMk/>
            <pc:sldMk cId="2973403131" sldId="270"/>
            <ac:picMk id="12" creationId="{558866C3-65FF-FB38-C418-EE5DB1999204}"/>
          </ac:picMkLst>
        </pc:picChg>
      </pc:sldChg>
      <pc:sldChg chg="modSp mod modNotesTx">
        <pc:chgData name="mariam mahmoud" userId="4eb32e404628ee79" providerId="LiveId" clId="{C90A730F-04B0-4341-8482-F08BCADBB2DF}" dt="2024-12-12T13:23:58.506" v="1069" actId="20577"/>
        <pc:sldMkLst>
          <pc:docMk/>
          <pc:sldMk cId="1239496469" sldId="278"/>
        </pc:sldMkLst>
        <pc:spChg chg="mod">
          <ac:chgData name="mariam mahmoud" userId="4eb32e404628ee79" providerId="LiveId" clId="{C90A730F-04B0-4341-8482-F08BCADBB2DF}" dt="2024-12-11T11:34:30.556" v="9" actId="14100"/>
          <ac:spMkLst>
            <pc:docMk/>
            <pc:sldMk cId="1239496469" sldId="278"/>
            <ac:spMk id="8" creationId="{F448ED7D-A0F1-E8EE-41F9-EECBCFC32CDE}"/>
          </ac:spMkLst>
        </pc:spChg>
      </pc:sldChg>
    </pc:docChg>
  </pc:docChgLst>
  <pc:docChgLst>
    <pc:chgData name="mariam mahmoud" userId="4eb32e404628ee79" providerId="Windows Live" clId="Web-{8F4B8BFD-17D1-B830-BB90-1F88B03FEF2B}"/>
    <pc:docChg chg="modSld">
      <pc:chgData name="mariam mahmoud" userId="4eb32e404628ee79" providerId="Windows Live" clId="Web-{8F4B8BFD-17D1-B830-BB90-1F88B03FEF2B}" dt="2024-12-11T10:51:49.063" v="1"/>
      <pc:docMkLst>
        <pc:docMk/>
      </pc:docMkLst>
      <pc:sldChg chg="mod modShow">
        <pc:chgData name="mariam mahmoud" userId="4eb32e404628ee79" providerId="Windows Live" clId="Web-{8F4B8BFD-17D1-B830-BB90-1F88B03FEF2B}" dt="2024-12-11T10:51:49.063" v="1"/>
        <pc:sldMkLst>
          <pc:docMk/>
          <pc:sldMk cId="1089550478" sldId="26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14F72D-AC8E-4FE9-AEC2-3F4D5262C34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E010C-6B81-468C-ABAC-2ED5575C650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008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138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603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26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Doctors &amp; pharmacists use these models to:</a:t>
            </a:r>
            <a:br>
              <a:rPr lang="en-US" dirty="0"/>
            </a:br>
            <a:r>
              <a:rPr lang="en-US" b="1" dirty="0"/>
              <a:t>Predict drug behavior</a:t>
            </a:r>
            <a:r>
              <a:rPr lang="en-US" dirty="0"/>
              <a:t> in different patients.</a:t>
            </a:r>
            <a:br>
              <a:rPr lang="en-US" dirty="0"/>
            </a:br>
            <a:r>
              <a:rPr lang="en-US" dirty="0"/>
              <a:t>Adjust </a:t>
            </a:r>
            <a:r>
              <a:rPr lang="en-US" b="1" dirty="0"/>
              <a:t>doses &amp; timing</a:t>
            </a:r>
            <a:r>
              <a:rPr lang="en-US" dirty="0"/>
              <a:t> for better treatment.</a:t>
            </a:r>
            <a:br>
              <a:rPr lang="en-US" dirty="0"/>
            </a:br>
            <a:r>
              <a:rPr lang="en-US" dirty="0"/>
              <a:t>Ensure drugs don’t become </a:t>
            </a:r>
            <a:r>
              <a:rPr lang="en-US" b="1" dirty="0"/>
              <a:t>toxic or ineffective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1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124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DE21-6B85-7B04-DC6A-6EB4FC4A58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2E37F-B4A2-7FB4-9DB2-B45157D1D2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41C3BE-C7FA-3656-8714-D92585DDFF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213F8-B18C-7DF7-493F-AD2F692E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918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B1BBA9-E6B8-29E4-8845-821C4EC06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0ADD4E-FAB3-8C6A-E783-8504FD1068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F7107-A30D-74E6-1DF3-0BDB95C1A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FA854A-EB75-67A9-536D-64FB65D5F5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E010C-6B81-468C-ABAC-2ED5575C650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1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39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153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727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2AECBD0-FCC6-D752-47A3-6CF0BB294A7F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913E00-067C-4E3B-4DBE-92D30D1115B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5018" y="3952220"/>
            <a:ext cx="4962698" cy="1231106"/>
          </a:xfrm>
        </p:spPr>
        <p:txBody>
          <a:bodyPr wrap="square" anchor="b">
            <a:spAutoFit/>
          </a:bodyPr>
          <a:lstStyle>
            <a:lvl1pPr algn="l">
              <a:defRPr sz="8000">
                <a:solidFill>
                  <a:schemeClr val="accent1"/>
                </a:solidFill>
                <a:latin typeface="Cinzel" pitchFamily="2" charset="77"/>
              </a:defRPr>
            </a:lvl1pPr>
          </a:lstStyle>
          <a:p>
            <a:r>
              <a:rPr lang="en-GB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0EE01-07BD-CF68-FC39-6939519B199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65018" y="5275401"/>
            <a:ext cx="4962698" cy="286232"/>
          </a:xfrm>
        </p:spPr>
        <p:txBody>
          <a:bodyPr wrap="square">
            <a:spAutoFit/>
          </a:bodyPr>
          <a:lstStyle>
            <a:lvl1pPr marL="0" indent="0" algn="l">
              <a:buNone/>
              <a:defRPr sz="1400">
                <a:solidFill>
                  <a:schemeClr val="tx1">
                    <a:alpha val="74857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HK" dirty="0">
                <a:effectLst/>
              </a:rPr>
              <a:t>Description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97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3082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2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743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00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25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085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306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12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0563D505-3371-4E56-AB52-E97E275E5A74}" type="datetimeFigureOut">
              <a:rPr lang="en-US" smtClean="0"/>
              <a:t>4/14/2025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CC1D5385-3C67-4B96-8D8B-D6D4FC7CE6A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95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4.svg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5" Type="http://schemas.openxmlformats.org/officeDocument/2006/relationships/image" Target="../media/image6.jp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1210">
            <a:hlinkClick r:id="" action="ppaction://media"/>
            <a:extLst>
              <a:ext uri="{FF2B5EF4-FFF2-40B4-BE49-F238E27FC236}">
                <a16:creationId xmlns:a16="http://schemas.microsoft.com/office/drawing/2014/main" id="{189E1EEF-6915-024B-77A3-59EC478EFB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56480" y="0"/>
            <a:ext cx="9135520" cy="6858000"/>
          </a:xfrm>
          <a:prstGeom prst="rect">
            <a:avLst/>
          </a:prstGeom>
        </p:spPr>
      </p:pic>
      <p:pic>
        <p:nvPicPr>
          <p:cNvPr id="11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A8B2BD28-7B98-ACCE-2B25-F872C6D6DAC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56480" y="-10510"/>
            <a:ext cx="9135520" cy="68516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-862476" y="844760"/>
            <a:ext cx="6984105" cy="52358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F559-DC3F-B95E-1648-E542DFD2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448" y="4850417"/>
            <a:ext cx="5767311" cy="481414"/>
          </a:xfrm>
        </p:spPr>
        <p:txBody>
          <a:bodyPr/>
          <a:lstStyle/>
          <a:p>
            <a:r>
              <a:rPr lang="en-GB" dirty="0">
                <a:solidFill>
                  <a:srgbClr val="C7EEFF"/>
                </a:solidFill>
              </a:rPr>
              <a:t>A project done by  Mai Mouhamed,  Aya Ali, Salma Medhat, Salma Hossam,  Mariam Alghitany, and Mariam Mahmoud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0681FE0-1E24-004C-F599-E944518F578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80748" y="6441542"/>
            <a:ext cx="230505" cy="12293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50CEA03-51BD-E3E9-31A9-BE0FB3BE036B}"/>
              </a:ext>
            </a:extLst>
          </p:cNvPr>
          <p:cNvGrpSpPr/>
          <p:nvPr/>
        </p:nvGrpSpPr>
        <p:grpSpPr>
          <a:xfrm>
            <a:off x="591448" y="6014011"/>
            <a:ext cx="2131975" cy="258532"/>
            <a:chOff x="665018" y="5874865"/>
            <a:chExt cx="2131975" cy="258532"/>
          </a:xfrm>
        </p:grpSpPr>
        <p:sp>
          <p:nvSpPr>
            <p:cNvPr id="5" name="Subtitle 2">
              <a:extLst>
                <a:ext uri="{FF2B5EF4-FFF2-40B4-BE49-F238E27FC236}">
                  <a16:creationId xmlns:a16="http://schemas.microsoft.com/office/drawing/2014/main" id="{0250D79B-9C6A-5F72-AAA2-4208929617A1}"/>
                </a:ext>
              </a:extLst>
            </p:cNvPr>
            <p:cNvSpPr txBox="1">
              <a:spLocks/>
            </p:cNvSpPr>
            <p:nvPr/>
          </p:nvSpPr>
          <p:spPr>
            <a:xfrm>
              <a:off x="665018" y="5874865"/>
              <a:ext cx="1551984" cy="2585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i="0" kern="1200">
                  <a:solidFill>
                    <a:schemeClr val="tx1">
                      <a:alpha val="74857"/>
                    </a:schemeClr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200" b="1" dirty="0">
                  <a:solidFill>
                    <a:schemeClr val="tx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USING MATLAB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A8B6609-7820-A10B-89CF-6B826E939637}"/>
                </a:ext>
              </a:extLst>
            </p:cNvPr>
            <p:cNvCxnSpPr/>
            <p:nvPr/>
          </p:nvCxnSpPr>
          <p:spPr>
            <a:xfrm>
              <a:off x="2069629" y="5989224"/>
              <a:ext cx="7273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Subtitle 2">
            <a:extLst>
              <a:ext uri="{FF2B5EF4-FFF2-40B4-BE49-F238E27FC236}">
                <a16:creationId xmlns:a16="http://schemas.microsoft.com/office/drawing/2014/main" id="{325F842F-F7F8-15F3-FCDE-8DADBB156FA7}"/>
              </a:ext>
            </a:extLst>
          </p:cNvPr>
          <p:cNvSpPr txBox="1">
            <a:spLocks/>
          </p:cNvSpPr>
          <p:nvPr/>
        </p:nvSpPr>
        <p:spPr>
          <a:xfrm>
            <a:off x="242590" y="6954723"/>
            <a:ext cx="5767311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C7EEFF"/>
                </a:solidFill>
              </a:rPr>
              <a:t>What is Pharmacokinetics?</a:t>
            </a:r>
            <a:endParaRPr lang="en-GB" sz="1800" b="1" dirty="0">
              <a:solidFill>
                <a:srgbClr val="C7EE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2199CA-121A-C5B5-A8F2-7AD1ECF80AC6}"/>
              </a:ext>
            </a:extLst>
          </p:cNvPr>
          <p:cNvSpPr txBox="1"/>
          <p:nvPr/>
        </p:nvSpPr>
        <p:spPr>
          <a:xfrm>
            <a:off x="242590" y="7384836"/>
            <a:ext cx="119494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7C0"/>
                </a:solidFill>
              </a:rPr>
              <a:t>Definition: </a:t>
            </a:r>
            <a:r>
              <a:rPr lang="en-US" sz="2000" dirty="0">
                <a:solidFill>
                  <a:srgbClr val="C7EEFF"/>
                </a:solidFill>
              </a:rPr>
              <a:t>Pharmacokinetics is the study of how drugs move through the body over time. It involves four main processes: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Absorption: </a:t>
            </a:r>
            <a:r>
              <a:rPr lang="en-US" sz="2000" dirty="0">
                <a:solidFill>
                  <a:srgbClr val="C7EEFF"/>
                </a:solidFill>
              </a:rPr>
              <a:t>How the drug enters the bloodstream.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Distribution: </a:t>
            </a:r>
            <a:r>
              <a:rPr lang="en-US" sz="2000" dirty="0">
                <a:solidFill>
                  <a:srgbClr val="C7EEFF"/>
                </a:solidFill>
              </a:rPr>
              <a:t>How the drug spreads to different organs.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Metabolism: </a:t>
            </a:r>
            <a:r>
              <a:rPr lang="en-US" sz="2000" dirty="0">
                <a:solidFill>
                  <a:srgbClr val="C7EEFF"/>
                </a:solidFill>
              </a:rPr>
              <a:t>How the body breaks down the drug.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Elimination: </a:t>
            </a:r>
            <a:r>
              <a:rPr lang="en-US" sz="2000" dirty="0">
                <a:solidFill>
                  <a:srgbClr val="C7EEFF"/>
                </a:solidFill>
              </a:rPr>
              <a:t>How the drug is removed.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C7EE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7EE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4EA91-6402-7307-E4DA-AD0C6042141F}"/>
              </a:ext>
            </a:extLst>
          </p:cNvPr>
          <p:cNvSpPr txBox="1">
            <a:spLocks/>
          </p:cNvSpPr>
          <p:nvPr/>
        </p:nvSpPr>
        <p:spPr>
          <a:xfrm>
            <a:off x="591448" y="2582445"/>
            <a:ext cx="7396414" cy="2336024"/>
          </a:xfrm>
          <a:prstGeom prst="rect">
            <a:avLst/>
          </a:prstGeom>
        </p:spPr>
        <p:txBody>
          <a:bodyPr vert="horz" wrap="square" lIns="91440" tIns="45720" rIns="91440" bIns="45720" rtlCol="0" anchor="b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accent1"/>
                </a:solidFill>
                <a:latin typeface="Cinzel" pitchFamily="2" charset="77"/>
                <a:ea typeface="+mj-ea"/>
                <a:cs typeface="+mj-cs"/>
              </a:defRPr>
            </a:lvl1pPr>
          </a:lstStyle>
          <a:p>
            <a:r>
              <a:rPr lang="en-GB" sz="5400" spc="600" dirty="0">
                <a:solidFill>
                  <a:srgbClr val="0077C0"/>
                </a:solidFill>
              </a:rPr>
              <a:t>pharmacokinetics Simulation: Drug Elimination</a:t>
            </a:r>
            <a:endParaRPr lang="en-GB" sz="5400" spc="600" dirty="0"/>
          </a:p>
        </p:txBody>
      </p:sp>
    </p:spTree>
    <p:extLst>
      <p:ext uri="{BB962C8B-B14F-4D97-AF65-F5344CB8AC3E}">
        <p14:creationId xmlns:p14="http://schemas.microsoft.com/office/powerpoint/2010/main" val="108955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3" grpId="0" build="p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19150-138A-202F-F77D-4BFE8F00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21C87-0EB9-D7F4-2CCF-7288E1FF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748" y="-131921"/>
            <a:ext cx="4218304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Runge-</a:t>
            </a:r>
            <a:r>
              <a:rPr lang="en-US" sz="3600" dirty="0" err="1">
                <a:solidFill>
                  <a:srgbClr val="C7EEFF"/>
                </a:solidFill>
              </a:rPr>
              <a:t>Kutta</a:t>
            </a:r>
            <a:r>
              <a:rPr lang="en-US" sz="3600" dirty="0">
                <a:solidFill>
                  <a:srgbClr val="C7EEFF"/>
                </a:solidFill>
              </a:rPr>
              <a:t> 4</a:t>
            </a:r>
            <a:r>
              <a:rPr lang="en-US" sz="3600" baseline="30000" dirty="0">
                <a:solidFill>
                  <a:srgbClr val="C7EEFF"/>
                </a:solidFill>
              </a:rPr>
              <a:t>th</a:t>
            </a:r>
            <a:r>
              <a:rPr lang="en-US" sz="3600" dirty="0">
                <a:solidFill>
                  <a:srgbClr val="C7EEFF"/>
                </a:solidFill>
              </a:rPr>
              <a:t> Order (RK4) Method: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AB7F62-769C-CA33-01A8-4541AC20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9748" y="1468279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7C0"/>
                </a:solidFill>
              </a:rPr>
              <a:t>Pros: </a:t>
            </a:r>
            <a:r>
              <a:rPr lang="en-US" sz="2000" dirty="0"/>
              <a:t>Very accurate and widely used in scientific computing.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7C0"/>
                </a:solidFill>
              </a:rPr>
              <a:t>Cons:  </a:t>
            </a:r>
            <a:r>
              <a:rPr lang="en-US" sz="2000" dirty="0"/>
              <a:t>More computational steps, but worth the accuracy.</a:t>
            </a:r>
          </a:p>
          <a:p>
            <a:endParaRPr lang="en-US" dirty="0">
              <a:solidFill>
                <a:srgbClr val="836967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FC8B56-B1B4-1285-AC53-8C883FD34655}"/>
                  </a:ext>
                </a:extLst>
              </p:cNvPr>
              <p:cNvSpPr txBox="1"/>
              <p:nvPr/>
            </p:nvSpPr>
            <p:spPr>
              <a:xfrm>
                <a:off x="-607695" y="5814224"/>
                <a:ext cx="7176452" cy="9361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1FC8B56-B1B4-1285-AC53-8C883FD34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7695" y="5814224"/>
                <a:ext cx="7176452" cy="9361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Placeholder 1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7B65E30-C571-E400-3C8C-F4C9052C0B9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9279" r="11877" b="9355"/>
          <a:stretch/>
        </p:blipFill>
        <p:spPr>
          <a:xfrm>
            <a:off x="6691948" y="348933"/>
            <a:ext cx="4738052" cy="6050279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F6382E-C9C1-134E-535F-75A8F575F21E}"/>
                  </a:ext>
                </a:extLst>
              </p:cNvPr>
              <p:cNvSpPr txBox="1"/>
              <p:nvPr/>
            </p:nvSpPr>
            <p:spPr>
              <a:xfrm>
                <a:off x="-912495" y="2806869"/>
                <a:ext cx="71764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F6382E-C9C1-134E-535F-75A8F575F2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495" y="2806869"/>
                <a:ext cx="71764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1AF44C-D42D-B6DA-1FEA-ECCF4B08C7D2}"/>
                  </a:ext>
                </a:extLst>
              </p:cNvPr>
              <p:cNvSpPr txBox="1"/>
              <p:nvPr/>
            </p:nvSpPr>
            <p:spPr>
              <a:xfrm>
                <a:off x="-912495" y="3280073"/>
                <a:ext cx="7176452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41AF44C-D42D-B6DA-1FEA-ECCF4B08C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495" y="3280073"/>
                <a:ext cx="7176452" cy="9075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C46C24-2922-F038-0785-0F7D3501B24E}"/>
                  </a:ext>
                </a:extLst>
              </p:cNvPr>
              <p:cNvSpPr txBox="1"/>
              <p:nvPr/>
            </p:nvSpPr>
            <p:spPr>
              <a:xfrm>
                <a:off x="-912495" y="4185254"/>
                <a:ext cx="7176452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1C46C24-2922-F038-0785-0F7D3501B2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495" y="4185254"/>
                <a:ext cx="7176452" cy="9075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AAB09D-CE04-8627-7578-5839C38A9B58}"/>
                  </a:ext>
                </a:extLst>
              </p:cNvPr>
              <p:cNvSpPr txBox="1"/>
              <p:nvPr/>
            </p:nvSpPr>
            <p:spPr>
              <a:xfrm>
                <a:off x="-912495" y="5225685"/>
                <a:ext cx="717645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EAAB09D-CE04-8627-7578-5839C38A9B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12495" y="5225685"/>
                <a:ext cx="7176452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128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6A62D-8F6A-E21E-AC9F-C225CB314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0B347-65B2-612E-EA1B-4136115CC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737552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Backward Euler 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233795-A03F-6823-04FB-ADAEF051A7B3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65468" y="2337752"/>
                <a:ext cx="3932237" cy="38115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Pros: </a:t>
                </a:r>
                <a:r>
                  <a:rPr lang="en-US" sz="2000" dirty="0"/>
                  <a:t>More stable than forward Euler, especially for stiff problems.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Cons:  </a:t>
                </a:r>
                <a:r>
                  <a:rPr lang="en-US" sz="2000" dirty="0"/>
                  <a:t>Require solving an equation at each step.</a:t>
                </a:r>
              </a:p>
              <a:p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6F233795-A03F-6823-04FB-ADAEF051A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65468" y="2337752"/>
                <a:ext cx="3932237" cy="3811588"/>
              </a:xfrm>
              <a:blipFill>
                <a:blip r:embed="rId2"/>
                <a:stretch>
                  <a:fillRect l="-1395" t="-1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6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AE890F13-4B24-D47D-3925-5539C837B2D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t="13202" r="11384" b="13028"/>
          <a:stretch/>
        </p:blipFill>
        <p:spPr>
          <a:xfrm>
            <a:off x="5176029" y="708660"/>
            <a:ext cx="6450503" cy="5440680"/>
          </a:xfrm>
        </p:spPr>
      </p:pic>
    </p:spTree>
    <p:extLst>
      <p:ext uri="{BB962C8B-B14F-4D97-AF65-F5344CB8AC3E}">
        <p14:creationId xmlns:p14="http://schemas.microsoft.com/office/powerpoint/2010/main" val="2590222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478F0-C432-D788-F208-4267616F9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2A483-7B5C-76DF-11EE-213BC6D6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606" y="713935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Backward Differentiation Formula (BDF):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FB9E6D-2162-6A4E-58C4-90BACF40A67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922606" y="2314135"/>
                <a:ext cx="4592686" cy="38115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Pros: </a:t>
                </a:r>
                <a:r>
                  <a:rPr lang="en-US" sz="2000" dirty="0"/>
                  <a:t>More stable than single-step methods.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Cons:  </a:t>
                </a:r>
                <a:r>
                  <a:rPr lang="en-US" dirty="0"/>
                  <a:t>Requires</a:t>
                </a:r>
                <a:r>
                  <a:rPr lang="en-US" sz="2000" dirty="0"/>
                  <a:t> multiple past values to start.</a:t>
                </a:r>
              </a:p>
              <a:p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0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  <m:r>
                        <a:rPr lang="en-US" sz="2400" i="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34FB9E6D-2162-6A4E-58C4-90BACF40A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922606" y="2314135"/>
                <a:ext cx="4592686" cy="3811588"/>
              </a:xfrm>
              <a:blipFill>
                <a:blip r:embed="rId2"/>
                <a:stretch>
                  <a:fillRect l="-1194" t="-1600" r="-1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Placeholder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B31F861-7AC2-ED36-3078-FCC2883C5A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8375" r="13853" b="8602"/>
          <a:stretch/>
        </p:blipFill>
        <p:spPr>
          <a:xfrm>
            <a:off x="7198726" y="275944"/>
            <a:ext cx="3489960" cy="6110448"/>
          </a:xfrm>
        </p:spPr>
      </p:pic>
    </p:spTree>
    <p:extLst>
      <p:ext uri="{BB962C8B-B14F-4D97-AF65-F5344CB8AC3E}">
        <p14:creationId xmlns:p14="http://schemas.microsoft.com/office/powerpoint/2010/main" val="1523789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732050-DA9D-C6C9-5FA4-0136266C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09E1-5631-2B66-B851-BF906CF7F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109728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Linear Multistep Methods: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8647C7-2242-E2A3-52D9-BDCB40BCE06E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</p:spPr>
            <p:txBody>
              <a:bodyPr/>
              <a:lstStyle/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rgbClr val="0077C0"/>
                    </a:solidFill>
                  </a:rPr>
                  <a:t>Adams-Bashforth:  </a:t>
                </a:r>
                <a:r>
                  <a:rPr lang="en-US" sz="2000" dirty="0">
                    <a:solidFill>
                      <a:schemeClr val="tx1"/>
                    </a:solidFill>
                  </a:rPr>
                  <a:t>Uses previous values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342900" indent="-342900">
                  <a:buFontTx/>
                  <a:buChar char="-"/>
                </a:pPr>
                <a:r>
                  <a:rPr lang="en-US" sz="2000" dirty="0">
                    <a:solidFill>
                      <a:srgbClr val="0077C0"/>
                    </a:solidFill>
                  </a:rPr>
                  <a:t>Adamas-Moulton: </a:t>
                </a:r>
                <a:r>
                  <a:rPr lang="en-US" sz="2000" dirty="0"/>
                  <a:t>Uses implicit correction for better accuracy.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Pros: </a:t>
                </a:r>
                <a:r>
                  <a:rPr lang="en-US" sz="2000" dirty="0"/>
                  <a:t>Easy to implement.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Cons:  </a:t>
                </a:r>
                <a:r>
                  <a:rPr lang="en-US" sz="2000" dirty="0"/>
                  <a:t>Low accuracy, large error for big time steps.</a:t>
                </a:r>
              </a:p>
              <a:p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08647C7-2242-E2A3-52D9-BDCB40BCE0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  <a:blipFill>
                <a:blip r:embed="rId2"/>
                <a:stretch>
                  <a:fillRect l="-1705" t="-1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Placeholder 11" descr="A screenshot of a black screen with white text&#10;&#10;AI-generated content may be incorrect.">
            <a:extLst>
              <a:ext uri="{FF2B5EF4-FFF2-40B4-BE49-F238E27FC236}">
                <a16:creationId xmlns:a16="http://schemas.microsoft.com/office/drawing/2014/main" id="{A332298C-B5F1-DE83-83AE-2B81C6AA5BD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89" t="8151" r="12656" b="8174"/>
          <a:stretch/>
        </p:blipFill>
        <p:spPr>
          <a:xfrm>
            <a:off x="5179101" y="496972"/>
            <a:ext cx="3124798" cy="5758791"/>
          </a:xfrm>
        </p:spPr>
      </p:pic>
      <p:pic>
        <p:nvPicPr>
          <p:cNvPr id="14" name="Picture 1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EB5CD64-9875-4A7D-B4A4-38E7E274D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28" t="7388" r="12980" b="8641"/>
          <a:stretch/>
        </p:blipFill>
        <p:spPr>
          <a:xfrm>
            <a:off x="8745415" y="496972"/>
            <a:ext cx="3165231" cy="57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4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B2BE0-0455-0868-CC13-A914EF6FF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93033A48-3D45-DB09-81D5-A0A5C2319FC8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1525" y="-7"/>
            <a:ext cx="5070475" cy="6857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76B36E3-BCC4-3CE1-050D-8F6B84A72E1C}"/>
              </a:ext>
            </a:extLst>
          </p:cNvPr>
          <p:cNvSpPr/>
          <p:nvPr/>
        </p:nvSpPr>
        <p:spPr>
          <a:xfrm rot="5400000">
            <a:off x="2863851" y="-2863867"/>
            <a:ext cx="6857998" cy="125857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48ED7D-A0F1-E8EE-41F9-EECBCFC32CDE}"/>
              </a:ext>
            </a:extLst>
          </p:cNvPr>
          <p:cNvSpPr/>
          <p:nvPr/>
        </p:nvSpPr>
        <p:spPr>
          <a:xfrm>
            <a:off x="0" y="5142023"/>
            <a:ext cx="14036040" cy="17159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14B9C3-E567-BA6B-F0BB-40A96C0BE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10" y="1322278"/>
            <a:ext cx="4898728" cy="3061607"/>
          </a:xfrm>
        </p:spPr>
        <p:txBody>
          <a:bodyPr/>
          <a:lstStyle/>
          <a:p>
            <a:r>
              <a:rPr lang="en-US" b="1" dirty="0">
                <a:solidFill>
                  <a:srgbClr val="C7EEFF">
                    <a:alpha val="74857"/>
                  </a:srgbClr>
                </a:solidFill>
              </a:rPr>
              <a:t>A patient takes a 400 mg dose of ibuprofen for pain relief. The drug follows a first-order elimination process in the body, with an elimination rate constants of k = 0.564/hour. The initial concentration in plasma is 34 mg/L at t = 1 hour after ingestion.</a:t>
            </a:r>
          </a:p>
          <a:p>
            <a:r>
              <a:rPr lang="en-US" b="1" dirty="0">
                <a:solidFill>
                  <a:srgbClr val="C7EEFF">
                    <a:alpha val="74857"/>
                  </a:srgbClr>
                </a:solidFill>
              </a:rPr>
              <a:t>Using numerical methods such as Backward Euler of the BDF metho, solve the following:</a:t>
            </a:r>
          </a:p>
          <a:p>
            <a:r>
              <a:rPr lang="en-US" b="1" dirty="0">
                <a:solidFill>
                  <a:srgbClr val="C7EEFF">
                    <a:alpha val="74857"/>
                  </a:srgbClr>
                </a:solidFill>
              </a:rPr>
              <a:t>1- Plasma Concentration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EEFF">
                    <a:alpha val="74857"/>
                  </a:srgbClr>
                </a:solidFill>
              </a:rPr>
              <a:t>Use the first-order elimination equation to estimate the ibuprofen concentration at 2, 4, 6, 9, and 12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EEFF">
                    <a:alpha val="74857"/>
                  </a:srgbClr>
                </a:solidFill>
              </a:rPr>
              <a:t>Compare your results with the given experimental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7EEFF">
                  <a:alpha val="74857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7A0A61D-1214-0B7F-96AC-022EB6D45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10" y="343549"/>
            <a:ext cx="5070475" cy="978729"/>
          </a:xfrm>
        </p:spPr>
        <p:txBody>
          <a:bodyPr/>
          <a:lstStyle/>
          <a:p>
            <a:r>
              <a:rPr lang="en-US" sz="3200" dirty="0">
                <a:solidFill>
                  <a:srgbClr val="0077C0"/>
                </a:solidFill>
              </a:rPr>
              <a:t>Ibuprofen Eliminations Using Numerical Methods </a:t>
            </a:r>
            <a:endParaRPr lang="en-GB" sz="3200" spc="600" dirty="0">
              <a:solidFill>
                <a:srgbClr val="0077C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42FD51-F494-40F7-E20E-6B6A952D4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042439"/>
              </p:ext>
            </p:extLst>
          </p:nvPr>
        </p:nvGraphicFramePr>
        <p:xfrm>
          <a:off x="207010" y="4148666"/>
          <a:ext cx="5089526" cy="222504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544763">
                  <a:extLst>
                    <a:ext uri="{9D8B030D-6E8A-4147-A177-3AD203B41FA5}">
                      <a16:colId xmlns:a16="http://schemas.microsoft.com/office/drawing/2014/main" val="2660973859"/>
                    </a:ext>
                  </a:extLst>
                </a:gridCol>
                <a:gridCol w="2544763">
                  <a:extLst>
                    <a:ext uri="{9D8B030D-6E8A-4147-A177-3AD203B41FA5}">
                      <a16:colId xmlns:a16="http://schemas.microsoft.com/office/drawing/2014/main" val="20320415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Concentration (mg/L)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81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4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1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5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8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949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9E820-E6EF-5247-7CFF-2C44E137D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4364897C-78AE-CD10-BCCD-1EFC845E726B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1525" y="-7"/>
            <a:ext cx="5070475" cy="6857998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8F689C-2F82-914E-F57D-097E0C16A488}"/>
              </a:ext>
            </a:extLst>
          </p:cNvPr>
          <p:cNvSpPr/>
          <p:nvPr/>
        </p:nvSpPr>
        <p:spPr>
          <a:xfrm rot="5400000">
            <a:off x="2863851" y="-2863867"/>
            <a:ext cx="6857998" cy="125857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EFAE6BF-6CC0-8BFF-A3EA-66AA68FA2BE8}"/>
              </a:ext>
            </a:extLst>
          </p:cNvPr>
          <p:cNvSpPr/>
          <p:nvPr/>
        </p:nvSpPr>
        <p:spPr>
          <a:xfrm>
            <a:off x="0" y="5142023"/>
            <a:ext cx="14036040" cy="171597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297905-9C00-3FCE-FE7A-1CB2200F38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010" y="1322278"/>
            <a:ext cx="4898728" cy="1641731"/>
          </a:xfrm>
        </p:spPr>
        <p:txBody>
          <a:bodyPr/>
          <a:lstStyle/>
          <a:p>
            <a:r>
              <a:rPr lang="en-US" b="1" dirty="0">
                <a:solidFill>
                  <a:srgbClr val="C7EEFF">
                    <a:alpha val="74857"/>
                  </a:srgbClr>
                </a:solidFill>
              </a:rPr>
              <a:t>2- Urine Excretion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EEFF">
                    <a:alpha val="74857"/>
                  </a:srgbClr>
                </a:solidFill>
              </a:rPr>
              <a:t>The total volume of urine collected at different time intervals is recorded as follows: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7EEFF">
                    <a:alpha val="74857"/>
                  </a:srgbClr>
                </a:solidFill>
              </a:rPr>
              <a:t>Use numerical methods to estimate the drug concentration in urine at t = 3, 5, 6, 7, and 11 hours.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C7EEFF">
                  <a:alpha val="74857"/>
                </a:srgbClr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4BCD5AD-973E-D5FE-B982-B91D22FB11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010" y="343549"/>
            <a:ext cx="5070475" cy="978729"/>
          </a:xfrm>
        </p:spPr>
        <p:txBody>
          <a:bodyPr/>
          <a:lstStyle/>
          <a:p>
            <a:r>
              <a:rPr lang="en-US" sz="3200" dirty="0">
                <a:solidFill>
                  <a:srgbClr val="0077C0"/>
                </a:solidFill>
              </a:rPr>
              <a:t>Ibuprofen Eliminations Using Numerical Methods </a:t>
            </a:r>
            <a:endParaRPr lang="en-GB" sz="3200" spc="600" dirty="0">
              <a:solidFill>
                <a:srgbClr val="0077C0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F202D5A-28C2-C904-81FB-89D4468E6F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077580"/>
              </p:ext>
            </p:extLst>
          </p:nvPr>
        </p:nvGraphicFramePr>
        <p:xfrm>
          <a:off x="321310" y="2964009"/>
          <a:ext cx="5089527" cy="351028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696509">
                  <a:extLst>
                    <a:ext uri="{9D8B030D-6E8A-4147-A177-3AD203B41FA5}">
                      <a16:colId xmlns:a16="http://schemas.microsoft.com/office/drawing/2014/main" val="2660973859"/>
                    </a:ext>
                  </a:extLst>
                </a:gridCol>
                <a:gridCol w="1696509">
                  <a:extLst>
                    <a:ext uri="{9D8B030D-6E8A-4147-A177-3AD203B41FA5}">
                      <a16:colId xmlns:a16="http://schemas.microsoft.com/office/drawing/2014/main" val="2032041528"/>
                    </a:ext>
                  </a:extLst>
                </a:gridCol>
                <a:gridCol w="1696509">
                  <a:extLst>
                    <a:ext uri="{9D8B030D-6E8A-4147-A177-3AD203B41FA5}">
                      <a16:colId xmlns:a16="http://schemas.microsoft.com/office/drawing/2014/main" val="2376045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Time (h)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Urine Concentration (mg/L)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Urine Volume (mL)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813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25.4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47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134.0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515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29.1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8059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5570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967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780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5881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066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titled video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48CB0BFD-E250-240E-20B6-F7E05BB254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56480" y="-10510"/>
            <a:ext cx="9135520" cy="68516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FBC783A-3B48-D66E-E5FE-6FEDB6049C48}"/>
              </a:ext>
            </a:extLst>
          </p:cNvPr>
          <p:cNvSpPr/>
          <p:nvPr/>
        </p:nvSpPr>
        <p:spPr>
          <a:xfrm>
            <a:off x="0" y="3636579"/>
            <a:ext cx="12192000" cy="322142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987EBE-9A14-D049-D17A-1DF6DC181B30}"/>
              </a:ext>
            </a:extLst>
          </p:cNvPr>
          <p:cNvSpPr/>
          <p:nvPr/>
        </p:nvSpPr>
        <p:spPr>
          <a:xfrm rot="5400000">
            <a:off x="269259" y="-269153"/>
            <a:ext cx="6857893" cy="739641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89B0-1786-FE83-F233-AE11FA0DC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448" y="385487"/>
            <a:ext cx="7396414" cy="2336024"/>
          </a:xfrm>
        </p:spPr>
        <p:txBody>
          <a:bodyPr/>
          <a:lstStyle/>
          <a:p>
            <a:r>
              <a:rPr lang="en-GB" sz="5400" spc="600" dirty="0">
                <a:solidFill>
                  <a:srgbClr val="0077C0"/>
                </a:solidFill>
              </a:rPr>
              <a:t>pharmacokinetics Simulation: Drug Elimination</a:t>
            </a:r>
            <a:endParaRPr lang="en-GB" sz="5400" spc="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97F559-DC3F-B95E-1648-E542DFD235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448" y="2615666"/>
            <a:ext cx="5767311" cy="481414"/>
          </a:xfrm>
        </p:spPr>
        <p:txBody>
          <a:bodyPr/>
          <a:lstStyle/>
          <a:p>
            <a:r>
              <a:rPr lang="en-GB" dirty="0">
                <a:solidFill>
                  <a:srgbClr val="C7EEFF"/>
                </a:solidFill>
              </a:rPr>
              <a:t>A project done by  Mai Mouhamed,  Aya Ali, Salma Medhat, Salma Hossam,  Mariam Alghitany, and Mariam Mahmoud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C47F7A68-D60F-4EAA-2667-C596AB621AC2}"/>
              </a:ext>
            </a:extLst>
          </p:cNvPr>
          <p:cNvSpPr txBox="1">
            <a:spLocks/>
          </p:cNvSpPr>
          <p:nvPr/>
        </p:nvSpPr>
        <p:spPr>
          <a:xfrm>
            <a:off x="337448" y="4252172"/>
            <a:ext cx="5767311" cy="34163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b="1" dirty="0">
                <a:solidFill>
                  <a:srgbClr val="C7EEFF"/>
                </a:solidFill>
              </a:rPr>
              <a:t>What is Pharmacokinetics?</a:t>
            </a:r>
            <a:endParaRPr lang="en-GB" sz="1800" b="1" dirty="0">
              <a:solidFill>
                <a:srgbClr val="C7EEFF"/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955CD57-B144-6642-F1F9-77C36A6282E4}"/>
              </a:ext>
            </a:extLst>
          </p:cNvPr>
          <p:cNvGrpSpPr/>
          <p:nvPr/>
        </p:nvGrpSpPr>
        <p:grpSpPr>
          <a:xfrm>
            <a:off x="337448" y="3586750"/>
            <a:ext cx="2131975" cy="258532"/>
            <a:chOff x="665018" y="5874865"/>
            <a:chExt cx="2131975" cy="258532"/>
          </a:xfrm>
        </p:grpSpPr>
        <p:sp>
          <p:nvSpPr>
            <p:cNvPr id="36" name="Subtitle 2">
              <a:extLst>
                <a:ext uri="{FF2B5EF4-FFF2-40B4-BE49-F238E27FC236}">
                  <a16:creationId xmlns:a16="http://schemas.microsoft.com/office/drawing/2014/main" id="{E778F964-80F8-B5BE-F701-7C2C317BC2A9}"/>
                </a:ext>
              </a:extLst>
            </p:cNvPr>
            <p:cNvSpPr txBox="1">
              <a:spLocks/>
            </p:cNvSpPr>
            <p:nvPr/>
          </p:nvSpPr>
          <p:spPr>
            <a:xfrm>
              <a:off x="665018" y="5874865"/>
              <a:ext cx="1551984" cy="25853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400" b="0" i="0" kern="1200">
                  <a:solidFill>
                    <a:schemeClr val="tx1">
                      <a:alpha val="74857"/>
                    </a:schemeClr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Inter Light" panose="02000503000000020004" pitchFamily="2" charset="0"/>
                  <a:ea typeface="Inter Light" panose="02000503000000020004" pitchFamily="2" charset="0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1200" b="1" dirty="0">
                  <a:solidFill>
                    <a:schemeClr val="tx1"/>
                  </a:solidFill>
                  <a:latin typeface="Inter" panose="02000503000000020004" pitchFamily="2" charset="0"/>
                  <a:ea typeface="Inter" panose="02000503000000020004" pitchFamily="2" charset="0"/>
                </a:rPr>
                <a:t>USING MATLAB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EFC0DD2-0850-EDBA-FD25-C4F1517DF699}"/>
                </a:ext>
              </a:extLst>
            </p:cNvPr>
            <p:cNvCxnSpPr/>
            <p:nvPr/>
          </p:nvCxnSpPr>
          <p:spPr>
            <a:xfrm>
              <a:off x="2069629" y="5989224"/>
              <a:ext cx="727364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6E52A818-63F1-7623-636C-039E2F1BC64C}"/>
              </a:ext>
            </a:extLst>
          </p:cNvPr>
          <p:cNvSpPr/>
          <p:nvPr/>
        </p:nvSpPr>
        <p:spPr>
          <a:xfrm>
            <a:off x="1874520" y="6134873"/>
            <a:ext cx="10317481" cy="723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C557AD-E017-2CEC-0F92-D0B5553170DC}"/>
              </a:ext>
            </a:extLst>
          </p:cNvPr>
          <p:cNvSpPr txBox="1"/>
          <p:nvPr/>
        </p:nvSpPr>
        <p:spPr>
          <a:xfrm>
            <a:off x="337448" y="4682285"/>
            <a:ext cx="1194941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77C0"/>
                </a:solidFill>
              </a:rPr>
              <a:t>Definition: </a:t>
            </a:r>
            <a:r>
              <a:rPr lang="en-US" sz="2000" dirty="0">
                <a:solidFill>
                  <a:srgbClr val="C7EEFF"/>
                </a:solidFill>
              </a:rPr>
              <a:t>Pharmacokinetics is the study of how drugs move through the body over time. It involves four main processes: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Absorption: </a:t>
            </a:r>
            <a:r>
              <a:rPr lang="en-US" sz="2000" dirty="0">
                <a:solidFill>
                  <a:srgbClr val="C7EEFF"/>
                </a:solidFill>
              </a:rPr>
              <a:t>How the drug enters the bloodstream.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Distribution: </a:t>
            </a:r>
            <a:r>
              <a:rPr lang="en-US" sz="2000" dirty="0">
                <a:solidFill>
                  <a:srgbClr val="C7EEFF"/>
                </a:solidFill>
              </a:rPr>
              <a:t>How the drug spreads to different organs.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Metabolism: </a:t>
            </a:r>
            <a:r>
              <a:rPr lang="en-US" sz="2000" dirty="0">
                <a:solidFill>
                  <a:srgbClr val="C7EEFF"/>
                </a:solidFill>
              </a:rPr>
              <a:t>How the body breaks down the drug.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solidFill>
                  <a:srgbClr val="0077C0"/>
                </a:solidFill>
              </a:rPr>
              <a:t>Elimination: </a:t>
            </a:r>
            <a:r>
              <a:rPr lang="en-US" sz="2000" dirty="0">
                <a:solidFill>
                  <a:srgbClr val="C7EEFF"/>
                </a:solidFill>
              </a:rPr>
              <a:t>How the drug is removed. 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solidFill>
                <a:srgbClr val="C7EE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C7EEFF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0681FE0-1E24-004C-F599-E944518F57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980747" y="6589871"/>
            <a:ext cx="230505" cy="12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9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asvg="http://schemas.microsoft.com/office/drawing/2016/SVG/main" xmlns:a14="http://schemas.microsoft.com/office/drawing/2010/main" xmlns:p14="http://schemas.microsoft.com/office/powerpoint/2010/main" xmlns:a16="http://schemas.microsoft.com/office/drawing/2014/main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0C79EE0-F715-3DD6-C4F0-45EBC46C439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r="14328"/>
          <a:stretch/>
        </p:blipFill>
        <p:spPr>
          <a:xfrm>
            <a:off x="4947610" y="190500"/>
            <a:ext cx="7135226" cy="66675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9A5D692-2669-C846-1F04-D6CBAC985BBD}"/>
              </a:ext>
            </a:extLst>
          </p:cNvPr>
          <p:cNvSpPr/>
          <p:nvPr/>
        </p:nvSpPr>
        <p:spPr>
          <a:xfrm rot="5400000">
            <a:off x="-1662280" y="1662280"/>
            <a:ext cx="6857998" cy="3533437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91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E89B0-1786-FE83-F233-AE11FA0DC5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58" y="283524"/>
            <a:ext cx="4666352" cy="2751522"/>
          </a:xfrm>
        </p:spPr>
        <p:txBody>
          <a:bodyPr/>
          <a:lstStyle/>
          <a:p>
            <a:r>
              <a:rPr lang="en-US" sz="4800" dirty="0">
                <a:solidFill>
                  <a:srgbClr val="0077C0"/>
                </a:solidFill>
              </a:rPr>
              <a:t>Why Do We Model Drug Elimination Mathematically?</a:t>
            </a:r>
            <a:endParaRPr lang="en-GB" sz="4800" spc="600" dirty="0">
              <a:solidFill>
                <a:srgbClr val="0077C0"/>
              </a:solidFill>
            </a:endParaRP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54189D2-E472-5D39-C79F-7D858A9FA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2944FC4A-03EE-6E28-E784-9F7998834B55}"/>
              </a:ext>
            </a:extLst>
          </p:cNvPr>
          <p:cNvSpPr txBox="1">
            <a:spLocks/>
          </p:cNvSpPr>
          <p:nvPr/>
        </p:nvSpPr>
        <p:spPr>
          <a:xfrm>
            <a:off x="281258" y="2997587"/>
            <a:ext cx="4417484" cy="3780522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C7EEFF"/>
                </a:solidFill>
              </a:rPr>
              <a:t>Mathematical models help doctors and </a:t>
            </a:r>
            <a:r>
              <a:rPr lang="en-US" sz="1800" dirty="0">
                <a:solidFill>
                  <a:srgbClr val="C7EEFF"/>
                </a:solidFill>
              </a:rPr>
              <a:t>pharmacists answer important questions: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How long will a drug stay in the body?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When should the next dose be given?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How does kidney or liver disease affect drug clearance?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What happens if a patient takes too much or too little of a drug?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C7EEFF"/>
                </a:solidFill>
              </a:rPr>
              <a:t>Instead of relying on trail and error, we use differential equations to predict drug behavior accurately!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C1DB62-CA0E-877D-0C6E-F0640036731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r="3449"/>
          <a:stretch/>
        </p:blipFill>
        <p:spPr>
          <a:xfrm>
            <a:off x="12994330" y="190498"/>
            <a:ext cx="7135226" cy="6667500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246771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2060A640-5702-CFCA-0419-D6F909FDD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11485300" y="6305063"/>
            <a:ext cx="230505" cy="122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46B6A5-8FB5-489D-4ED7-68428749014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9" r="3449"/>
          <a:stretch/>
        </p:blipFill>
        <p:spPr>
          <a:xfrm>
            <a:off x="4947610" y="190500"/>
            <a:ext cx="7135226" cy="6667500"/>
          </a:xfrm>
          <a:prstGeom prst="round2SameRect">
            <a:avLst>
              <a:gd name="adj1" fmla="val 50000"/>
              <a:gd name="adj2" fmla="val 0"/>
            </a:avLst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906786A-C5AE-949D-914C-35D786E0EA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58" y="-420159"/>
            <a:ext cx="5525486" cy="3416320"/>
          </a:xfrm>
        </p:spPr>
        <p:txBody>
          <a:bodyPr/>
          <a:lstStyle/>
          <a:p>
            <a:r>
              <a:rPr lang="en-GB" sz="4800" spc="600" dirty="0">
                <a:solidFill>
                  <a:srgbClr val="0077C0"/>
                </a:solidFill>
              </a:rPr>
              <a:t>Importance of Predicting Drug Concentration in the Body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74511A9E-9899-9C11-5234-F3F725A2A7A0}"/>
              </a:ext>
            </a:extLst>
          </p:cNvPr>
          <p:cNvSpPr txBox="1">
            <a:spLocks/>
          </p:cNvSpPr>
          <p:nvPr/>
        </p:nvSpPr>
        <p:spPr>
          <a:xfrm>
            <a:off x="281258" y="3100382"/>
            <a:ext cx="4417484" cy="337528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>
                <a:solidFill>
                  <a:schemeClr val="tx1">
                    <a:alpha val="74857"/>
                  </a:schemeClr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Inter Light" panose="02000503000000020004" pitchFamily="2" charset="0"/>
                <a:ea typeface="Inter Light" panose="02000503000000020004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C7EEFF"/>
                </a:solidFill>
              </a:rPr>
              <a:t>If a drug is eliminated too quickly: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may not work effectively (low concentration).</a:t>
            </a:r>
          </a:p>
          <a:p>
            <a:pPr>
              <a:lnSpc>
                <a:spcPct val="100000"/>
              </a:lnSpc>
            </a:pPr>
            <a:r>
              <a:rPr lang="en-GB" sz="1800" dirty="0">
                <a:solidFill>
                  <a:srgbClr val="C7EEFF"/>
                </a:solidFill>
              </a:rPr>
              <a:t>If a drug is eliminated too long: </a:t>
            </a:r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can become toxic  (high concentration).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C7EEFF"/>
                </a:solidFill>
              </a:rPr>
              <a:t>To balance safety and effectiveness, we need accurate models. Numerical methods (Euler’s, Runge-</a:t>
            </a:r>
            <a:r>
              <a:rPr lang="en-US" sz="1800" dirty="0" err="1">
                <a:solidFill>
                  <a:srgbClr val="C7EEFF"/>
                </a:solidFill>
              </a:rPr>
              <a:t>Kutta</a:t>
            </a:r>
            <a:r>
              <a:rPr lang="en-US" sz="1800" dirty="0">
                <a:solidFill>
                  <a:srgbClr val="C7EEFF"/>
                </a:solidFill>
              </a:rPr>
              <a:t>, etc.) allow us to approximate drug concentration at different times.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8FCD782-6B71-EB49-31F1-05BC236FEB9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r="14328"/>
          <a:stretch/>
        </p:blipFill>
        <p:spPr>
          <a:xfrm>
            <a:off x="-7610150" y="190500"/>
            <a:ext cx="7135226" cy="6667500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236067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:p14="http://schemas.microsoft.com/office/powerpoint/2010/main" xmlns:asvg="http://schemas.microsoft.com/office/drawing/2016/SVG/main" xmlns:a14="http://schemas.microsoft.com/office/drawing/2010/main" xmlns:a16="http://schemas.microsoft.com/office/drawing/2014/main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24">
            <a:extLst>
              <a:ext uri="{FF2B5EF4-FFF2-40B4-BE49-F238E27FC236}">
                <a16:creationId xmlns:a16="http://schemas.microsoft.com/office/drawing/2014/main" id="{589F7037-8C22-D9C8-FC8E-E45B1854335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75000" y="0"/>
            <a:ext cx="9017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22B0297-1B0C-5DC4-2EF4-8E1B167C4621}"/>
              </a:ext>
            </a:extLst>
          </p:cNvPr>
          <p:cNvSpPr/>
          <p:nvPr/>
        </p:nvSpPr>
        <p:spPr>
          <a:xfrm rot="5400000">
            <a:off x="-304505" y="304505"/>
            <a:ext cx="6858002" cy="6248991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4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Inter Medium" panose="02000503000000020004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B97F559-DC3F-B95E-1648-E542DFD235EC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275762" y="2316236"/>
                <a:ext cx="4623659" cy="3912674"/>
              </a:xfrm>
            </p:spPr>
            <p:txBody>
              <a:bodyPr/>
              <a:lstStyle/>
              <a:p>
                <a:r>
                  <a:rPr lang="en-US" b="1" dirty="0">
                    <a:solidFill>
                      <a:srgbClr val="0077C0">
                        <a:alpha val="74857"/>
                      </a:srgbClr>
                    </a:solidFill>
                  </a:rPr>
                  <a:t>Drug elimination from the body is commonly modeled using a first-order differential equation:</a:t>
                </a:r>
              </a:p>
              <a:p>
                <a:endParaRPr lang="en-US" sz="1800" b="1" dirty="0">
                  <a:solidFill>
                    <a:srgbClr val="0077C0">
                      <a:alpha val="74857"/>
                    </a:srgb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800" b="1" i="1" dirty="0" smtClean="0">
                              <a:solidFill>
                                <a:schemeClr val="tx1">
                                  <a:alpha val="7485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dirty="0" smtClean="0">
                              <a:solidFill>
                                <a:schemeClr val="tx1">
                                  <a:alpha val="7485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1" i="1" dirty="0" smtClean="0">
                              <a:solidFill>
                                <a:schemeClr val="tx1">
                                  <a:alpha val="7485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num>
                        <m:den>
                          <m:r>
                            <a:rPr lang="en-US" sz="1800" b="1" i="0" dirty="0" smtClean="0">
                              <a:solidFill>
                                <a:schemeClr val="tx1">
                                  <a:alpha val="7485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ⅆ</m:t>
                          </m:r>
                          <m:r>
                            <a:rPr lang="en-US" sz="1800" b="1" i="1" dirty="0" smtClean="0">
                              <a:solidFill>
                                <a:schemeClr val="tx1">
                                  <a:alpha val="74857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den>
                      </m:f>
                      <m:r>
                        <a:rPr lang="en-US" sz="1800" b="1" i="0" dirty="0" smtClean="0">
                          <a:solidFill>
                            <a:schemeClr val="tx1">
                              <a:alpha val="74857"/>
                            </a:schemeClr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1800" b="1" i="1" dirty="0" smtClean="0">
                          <a:solidFill>
                            <a:schemeClr val="tx1">
                              <a:alpha val="74857"/>
                            </a:schemeClr>
                          </a:solidFill>
                          <a:latin typeface="Cambria Math" panose="02040503050406030204" pitchFamily="18" charset="0"/>
                        </a:rPr>
                        <m:t>𝒌𝑪</m:t>
                      </m:r>
                    </m:oMath>
                  </m:oMathPara>
                </a14:m>
                <a:endParaRPr lang="en-US" sz="1800" b="1" dirty="0">
                  <a:solidFill>
                    <a:schemeClr val="tx1">
                      <a:alpha val="74857"/>
                    </a:schemeClr>
                  </a:solidFill>
                </a:endParaRPr>
              </a:p>
              <a:p>
                <a:r>
                  <a:rPr lang="en-US" b="1" dirty="0">
                    <a:solidFill>
                      <a:srgbClr val="0077C0">
                        <a:alpha val="74857"/>
                      </a:srgbClr>
                    </a:solidFill>
                  </a:rPr>
                  <a:t>where: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(mg/L) = Drug concentration in the bloodstream at time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(1/</a:t>
                </a:r>
                <a:r>
                  <a:rPr lang="en-US" b="1" dirty="0" err="1">
                    <a:solidFill>
                      <a:schemeClr val="tx1"/>
                    </a:solidFill>
                  </a:rPr>
                  <a:t>hr</a:t>
                </a:r>
                <a:r>
                  <a:rPr lang="en-US" b="1" dirty="0">
                    <a:solidFill>
                      <a:schemeClr val="tx1"/>
                    </a:solidFill>
                  </a:rPr>
                  <a:t>) = Elimination rate constant (depends on the drug and the patient’s metabolism).</a:t>
                </a:r>
                <a:endParaRPr lang="en-GB" b="1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 (hours) = Time elapsed since drug administration.</a:t>
                </a:r>
              </a:p>
              <a:p>
                <a:r>
                  <a:rPr lang="en-US" b="1" dirty="0">
                    <a:solidFill>
                      <a:srgbClr val="0077C0">
                        <a:alpha val="74857"/>
                      </a:srgbClr>
                    </a:solidFill>
                  </a:rPr>
                  <a:t>This equation means the rate at which the drug leaves the bloodstream is proportional to the current drug concentration. The higher the concentration, the faster the elimination rate.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6B97F559-DC3F-B95E-1648-E542DFD235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275762" y="2316236"/>
                <a:ext cx="4623659" cy="3912674"/>
              </a:xfrm>
              <a:blipFill>
                <a:blip r:embed="rId4"/>
                <a:stretch>
                  <a:fillRect l="-395" t="-779" r="-1054" b="-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id="{3665AEB2-6198-DCB8-56E0-C03096634B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762" y="589184"/>
            <a:ext cx="5070475" cy="1426224"/>
          </a:xfrm>
        </p:spPr>
        <p:txBody>
          <a:bodyPr/>
          <a:lstStyle/>
          <a:p>
            <a:r>
              <a:rPr lang="en-GB" sz="4800" spc="600" dirty="0">
                <a:solidFill>
                  <a:srgbClr val="C7EEFF"/>
                </a:solidFill>
                <a:latin typeface="Aptos"/>
              </a:rPr>
              <a:t>Differential </a:t>
            </a:r>
            <a:br>
              <a:rPr lang="en-GB" sz="4800" spc="600" dirty="0">
                <a:solidFill>
                  <a:srgbClr val="C7EEFF"/>
                </a:solidFill>
                <a:latin typeface="Aptos"/>
              </a:rPr>
            </a:br>
            <a:r>
              <a:rPr lang="en-GB" sz="4800" spc="600" dirty="0">
                <a:solidFill>
                  <a:srgbClr val="C7EEFF"/>
                </a:solidFill>
                <a:latin typeface="Aptos"/>
              </a:rPr>
              <a:t>Equation Used</a:t>
            </a:r>
          </a:p>
        </p:txBody>
      </p:sp>
    </p:spTree>
    <p:extLst>
      <p:ext uri="{BB962C8B-B14F-4D97-AF65-F5344CB8AC3E}">
        <p14:creationId xmlns:p14="http://schemas.microsoft.com/office/powerpoint/2010/main" val="194122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11" descr="A blue background with math equations&#10;&#10;Description automatically generated">
            <a:extLst>
              <a:ext uri="{FF2B5EF4-FFF2-40B4-BE49-F238E27FC236}">
                <a16:creationId xmlns:a16="http://schemas.microsoft.com/office/drawing/2014/main" id="{A8A05E63-014C-FFAC-DCBE-9BE2138BE4E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5" r="22965" b="1132"/>
          <a:stretch/>
        </p:blipFill>
        <p:spPr>
          <a:xfrm>
            <a:off x="3522468" y="10"/>
            <a:ext cx="8669532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345168-1D8E-4FED-1F8B-63891C709F14}"/>
              </a:ext>
            </a:extLst>
          </p:cNvPr>
          <p:cNvSpPr/>
          <p:nvPr/>
        </p:nvSpPr>
        <p:spPr>
          <a:xfrm>
            <a:off x="148856" y="520995"/>
            <a:ext cx="1403497" cy="4828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B2E2D33-99F8-0046-82A0-48F976376053}"/>
              </a:ext>
            </a:extLst>
          </p:cNvPr>
          <p:cNvSpPr/>
          <p:nvPr/>
        </p:nvSpPr>
        <p:spPr>
          <a:xfrm>
            <a:off x="326986" y="2086197"/>
            <a:ext cx="3470822" cy="4828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A0CB43-DEA1-281B-C07F-3AAAD2D15ED7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399558" y="3049515"/>
                <a:ext cx="4510659" cy="3839422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700" dirty="0">
                    <a:solidFill>
                      <a:srgbClr val="0077C0"/>
                    </a:solidFill>
                  </a:rPr>
                  <a:t>The exact solution of  </a:t>
                </a:r>
                <a:r>
                  <a:rPr lang="en-US" sz="20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400" b="1" i="1" dirty="0" smtClean="0">
                            <a:solidFill>
                              <a:srgbClr val="0077C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dirty="0">
                            <a:solidFill>
                              <a:srgbClr val="0077C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400" b="1" i="1" dirty="0">
                            <a:solidFill>
                              <a:srgbClr val="0077C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num>
                      <m:den>
                        <m:r>
                          <a:rPr lang="en-US" sz="1400" b="1" dirty="0">
                            <a:solidFill>
                              <a:srgbClr val="0077C0"/>
                            </a:solidFill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sz="1400" b="1" i="1" dirty="0">
                            <a:solidFill>
                              <a:srgbClr val="0077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den>
                    </m:f>
                    <m:r>
                      <a:rPr lang="en-US" sz="1400" b="1" dirty="0">
                        <a:solidFill>
                          <a:srgbClr val="0077C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1400" b="1" i="1" dirty="0">
                        <a:solidFill>
                          <a:srgbClr val="0077C0"/>
                        </a:solidFill>
                        <a:latin typeface="Cambria Math" panose="02040503050406030204" pitchFamily="18" charset="0"/>
                      </a:rPr>
                      <m:t>𝒌𝑪</m:t>
                    </m:r>
                  </m:oMath>
                </a14:m>
                <a:r>
                  <a:rPr lang="en-US" sz="1400" dirty="0">
                    <a:solidFill>
                      <a:srgbClr val="0077C0"/>
                    </a:solidFill>
                  </a:rPr>
                  <a:t> is:</a:t>
                </a:r>
              </a:p>
              <a:p>
                <a:endParaRPr lang="en-US" sz="1400" b="1" i="1" dirty="0">
                  <a:solidFill>
                    <a:srgbClr val="0077C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d>
                        <m:dPr>
                          <m:ctrlP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sz="1400" b="1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1400" b="1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400" b="1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𝒌𝒕</m:t>
                          </m:r>
                        </m:sup>
                      </m:sSup>
                    </m:oMath>
                  </m:oMathPara>
                </a14:m>
                <a:endParaRPr lang="en-US" sz="1400" dirty="0">
                  <a:solidFill>
                    <a:srgbClr val="0077C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77C0"/>
                    </a:solidFill>
                  </a:rPr>
                  <a:t> But complex models (e.g., multi-compartment systems, nonlinear metabolism) often don’t have closed-form solutions.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rgbClr val="0077C0"/>
                    </a:solidFill>
                  </a:rPr>
                  <a:t>Numerical methods help approximate the solution at discrete time steps. </a:t>
                </a:r>
                <a:endParaRPr lang="en-US" sz="17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10A0CB43-DEA1-281B-C07F-3AAAD2D15E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399558" y="3049515"/>
                <a:ext cx="4510659" cy="3839422"/>
              </a:xfrm>
              <a:blipFill>
                <a:blip r:embed="rId3"/>
                <a:stretch>
                  <a:fillRect l="-677" t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890C0C99-F19B-2576-468A-FD2462FA6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1524476"/>
            <a:ext cx="4509660" cy="13463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rgbClr val="C7EEFF"/>
                </a:solidFill>
              </a:rPr>
              <a:t>Why Not Use an Exact Formula?</a:t>
            </a:r>
          </a:p>
        </p:txBody>
      </p:sp>
    </p:spTree>
    <p:extLst>
      <p:ext uri="{BB962C8B-B14F-4D97-AF65-F5344CB8AC3E}">
        <p14:creationId xmlns:p14="http://schemas.microsoft.com/office/powerpoint/2010/main" val="1956123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0023E-998C-5B40-FBAE-E30396138E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109728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Forward Euler 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7132E7-C5D6-9298-381D-2BF11DCECB58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Pros: </a:t>
                </a:r>
                <a:r>
                  <a:rPr lang="en-US" sz="2000" dirty="0"/>
                  <a:t>Easy to implement.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Cons:  </a:t>
                </a:r>
                <a:r>
                  <a:rPr lang="en-US" sz="2000" dirty="0"/>
                  <a:t>Low accuracy, large error for big time steps.</a:t>
                </a:r>
              </a:p>
              <a:p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endParaRPr lang="en-US" sz="2800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0B7132E7-C5D6-9298-381D-2BF11DCECB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  <a:blipFill>
                <a:blip r:embed="rId2"/>
                <a:stretch>
                  <a:fillRect l="-139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Placeholder 7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230F9A2-B7C9-D6FD-284E-ABB9C9EBCE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5" t="15203" r="10372" b="14388"/>
          <a:stretch/>
        </p:blipFill>
        <p:spPr>
          <a:xfrm>
            <a:off x="4783772" y="1393371"/>
            <a:ext cx="6690360" cy="4071258"/>
          </a:xfrm>
        </p:spPr>
      </p:pic>
    </p:spTree>
    <p:extLst>
      <p:ext uri="{BB962C8B-B14F-4D97-AF65-F5344CB8AC3E}">
        <p14:creationId xmlns:p14="http://schemas.microsoft.com/office/powerpoint/2010/main" val="347568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148-E244-0264-909B-4EEB9D6E6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1DA3-6FC6-09BA-7563-3437EBEEC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109728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Modified Euler (Heun’s) Method: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533F8F-AD89-7458-AAB1-A7E89FA66204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</p:spPr>
            <p:txBody>
              <a:bodyPr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Pros: </a:t>
                </a:r>
                <a:r>
                  <a:rPr lang="en-US" sz="2000" dirty="0"/>
                  <a:t>More accurate than Forward Euler.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solidFill>
                      <a:srgbClr val="0077C0"/>
                    </a:solidFill>
                  </a:rPr>
                  <a:t>Cons:  </a:t>
                </a:r>
                <a:r>
                  <a:rPr lang="en-US" sz="2000" dirty="0"/>
                  <a:t>Slightly more computational effort.</a:t>
                </a:r>
              </a:p>
              <a:p>
                <a:endParaRPr lang="en-US" dirty="0">
                  <a:solidFill>
                    <a:srgbClr val="836967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 Placeholder 3">
                <a:extLst>
                  <a:ext uri="{FF2B5EF4-FFF2-40B4-BE49-F238E27FC236}">
                    <a16:creationId xmlns:a16="http://schemas.microsoft.com/office/drawing/2014/main" id="{88533F8F-AD89-7458-AAB1-A7E89FA66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565468" y="2697480"/>
                <a:ext cx="3932237" cy="3811588"/>
              </a:xfrm>
              <a:blipFill>
                <a:blip r:embed="rId2"/>
                <a:stretch>
                  <a:fillRect l="-1395" t="-16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7CB315-14D8-9355-EF71-1DBFA7FBB714}"/>
                  </a:ext>
                </a:extLst>
              </p:cNvPr>
              <p:cNvSpPr txBox="1"/>
              <p:nvPr/>
            </p:nvSpPr>
            <p:spPr>
              <a:xfrm>
                <a:off x="-196532" y="5010850"/>
                <a:ext cx="6094412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07CB315-14D8-9355-EF71-1DBFA7FB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6532" y="5010850"/>
                <a:ext cx="6094412" cy="9075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6D9456B-0985-A23D-4341-FFD919DFD9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12151" r="11878" b="12151"/>
          <a:stretch/>
        </p:blipFill>
        <p:spPr>
          <a:xfrm>
            <a:off x="6096000" y="599153"/>
            <a:ext cx="5486400" cy="5659694"/>
          </a:xfrm>
        </p:spPr>
      </p:pic>
    </p:spTree>
    <p:extLst>
      <p:ext uri="{BB962C8B-B14F-4D97-AF65-F5344CB8AC3E}">
        <p14:creationId xmlns:p14="http://schemas.microsoft.com/office/powerpoint/2010/main" val="1321886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6B5C3-EAD9-D9D7-7916-2FD2DCA0B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1D1C-D6B2-F21C-03CB-C8E337BC4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68" y="1097280"/>
            <a:ext cx="3932237" cy="16002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7EEFF"/>
                </a:solidFill>
              </a:rPr>
              <a:t>Midpoint  Method: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B275CD-A59B-758E-650A-BE99D7A938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468" y="2697480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7C0"/>
                </a:solidFill>
              </a:rPr>
              <a:t>Pros:  </a:t>
            </a:r>
            <a:r>
              <a:rPr lang="en-US" sz="2000" dirty="0"/>
              <a:t>Higher accuracy than Forward Euler.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77C0"/>
                </a:solidFill>
              </a:rPr>
              <a:t>Cons:  </a:t>
            </a:r>
            <a:r>
              <a:rPr lang="en-US" sz="2000" dirty="0"/>
              <a:t>Require an additional computation step.</a:t>
            </a:r>
          </a:p>
          <a:p>
            <a:endParaRPr lang="en-US" dirty="0">
              <a:solidFill>
                <a:srgbClr val="836967"/>
              </a:solidFill>
              <a:latin typeface="Cambria Math" panose="02040503050406030204" pitchFamily="18" charset="0"/>
            </a:endParaRPr>
          </a:p>
          <a:p>
            <a:endParaRPr lang="en-US" sz="2800" dirty="0">
              <a:solidFill>
                <a:srgbClr val="836967"/>
              </a:solidFill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7EFC2A-FDD3-3BDF-0E8C-56406D23DC07}"/>
                  </a:ext>
                </a:extLst>
              </p:cNvPr>
              <p:cNvSpPr txBox="1"/>
              <p:nvPr/>
            </p:nvSpPr>
            <p:spPr>
              <a:xfrm>
                <a:off x="-211455" y="4359434"/>
                <a:ext cx="7176452" cy="9075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)))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7EFC2A-FDD3-3BDF-0E8C-56406D23D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455" y="4359434"/>
                <a:ext cx="7176452" cy="9075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Placeholder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2C3DCAA4-7BEE-F76D-68F4-D9F4C282B03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t="10604" r="10643" b="10604"/>
          <a:stretch/>
        </p:blipFill>
        <p:spPr>
          <a:xfrm>
            <a:off x="6732576" y="844232"/>
            <a:ext cx="5092076" cy="5169535"/>
          </a:xfrm>
        </p:spPr>
      </p:pic>
    </p:spTree>
    <p:extLst>
      <p:ext uri="{BB962C8B-B14F-4D97-AF65-F5344CB8AC3E}">
        <p14:creationId xmlns:p14="http://schemas.microsoft.com/office/powerpoint/2010/main" val="171619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C0A3E416-13B0-4CFE-8B85-8989D8AEFB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1823</TotalTime>
  <Words>1043</Words>
  <Application>Microsoft Office PowerPoint</Application>
  <PresentationFormat>Widescreen</PresentationFormat>
  <Paragraphs>142</Paragraphs>
  <Slides>15</Slides>
  <Notes>7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Cambria Math</vt:lpstr>
      <vt:lpstr>Cinzel</vt:lpstr>
      <vt:lpstr>Inter</vt:lpstr>
      <vt:lpstr>Inter Medium</vt:lpstr>
      <vt:lpstr>Wingdings</vt:lpstr>
      <vt:lpstr>Office Theme</vt:lpstr>
      <vt:lpstr>PowerPoint Presentation</vt:lpstr>
      <vt:lpstr>pharmacokinetics Simulation: Drug Elimination</vt:lpstr>
      <vt:lpstr>Why Do We Model Drug Elimination Mathematically?</vt:lpstr>
      <vt:lpstr>Importance of Predicting Drug Concentration in the Body</vt:lpstr>
      <vt:lpstr>Differential  Equation Used</vt:lpstr>
      <vt:lpstr>Why Not Use an Exact Formula?</vt:lpstr>
      <vt:lpstr>Forward Euler  Method:</vt:lpstr>
      <vt:lpstr>Modified Euler (Heun’s) Method:</vt:lpstr>
      <vt:lpstr>Midpoint  Method:</vt:lpstr>
      <vt:lpstr>Runge-Kutta 4th Order (RK4) Method:</vt:lpstr>
      <vt:lpstr>Backward Euler  Method:</vt:lpstr>
      <vt:lpstr>Backward Differentiation Formula (BDF):</vt:lpstr>
      <vt:lpstr>Linear Multistep Methods:</vt:lpstr>
      <vt:lpstr>Ibuprofen Eliminations Using Numerical Methods </vt:lpstr>
      <vt:lpstr>Ibuprofen Eliminations Using Numerical Methods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mariam mahmoud</dc:creator>
  <cp:lastModifiedBy>mariam mahmoud</cp:lastModifiedBy>
  <cp:revision>20</cp:revision>
  <dcterms:created xsi:type="dcterms:W3CDTF">2024-12-09T22:47:30Z</dcterms:created>
  <dcterms:modified xsi:type="dcterms:W3CDTF">2025-04-14T08:42:36Z</dcterms:modified>
</cp:coreProperties>
</file>